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8C342-E04A-1747-2436-AC1191799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B08108-57B2-1A2B-B485-F8F22FF68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8F20C3-1D95-70C2-8380-1D8A05BB7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003D-B018-44A6-81FE-2F6E6F6CB668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5C23B9-19BF-41D4-346D-9CF567AE6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1CC1E5-47AB-03E6-0620-D216E43D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76C3-EAAE-44A2-BDF9-51A183BA5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3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BAC5A-AB27-451B-0272-455344EA5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4BF363-9CF4-D783-A113-1C0FBA5B4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13CC62-298C-42C1-1695-3A25EBE1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003D-B018-44A6-81FE-2F6E6F6CB668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A203D9-6A9C-3042-0BDE-AB17C8BD0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247033-70B6-6C48-D892-FB462143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76C3-EAAE-44A2-BDF9-51A183BA5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38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0722A62-CC24-6EB9-2885-8DBE71BE7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5A9FF4-C2FA-A96D-D920-1809DB045C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152B4-C8DD-B5D2-A670-1BD0F549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003D-B018-44A6-81FE-2F6E6F6CB668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3CA4B3-A438-F176-4FD6-28CA1F43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E1F7C3-FB06-8BB8-C06E-D8736EC66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76C3-EAAE-44A2-BDF9-51A183BA5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248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5C50D5-77AB-8F9C-ECC9-56EE2551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9D8EDB-B8B2-F148-02DB-BEC474B01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3F6583-9C00-C83B-FACE-67EF8E4A7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003D-B018-44A6-81FE-2F6E6F6CB668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CA0927-25CE-E375-5EF0-FB3B2E7B8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EEA095-9A58-FB2E-5674-BD428EF41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76C3-EAAE-44A2-BDF9-51A183BA5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23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5295B-D4E2-27B4-5420-31A38F13A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308C8C-8C8E-FE44-CE55-178A52186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8D4D65-A726-30DE-EB5D-BDB2FF8E6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003D-B018-44A6-81FE-2F6E6F6CB668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F25E4B-182D-101C-5FEE-B5ABB3F0D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691644-A37D-5645-AB7F-C743B1888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76C3-EAAE-44A2-BDF9-51A183BA5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08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5FA47-8FE5-48B7-5F56-5E1894AC9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AADA3E-309A-2A71-5BFC-12D1C66C8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ECFB18-1D3C-D6C4-F7FF-7E2F71DD1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230B93-6FD7-88EF-DC99-4A059BF37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003D-B018-44A6-81FE-2F6E6F6CB668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ABC009-52B3-D713-C7ED-C35E54D7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A31E97-67CA-5AD5-5676-FC285C00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76C3-EAAE-44A2-BDF9-51A183BA5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09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5BE84-7F28-E661-67B6-1B62375A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229688-6FE6-8D59-DD38-5418F82FD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45DBF4-D920-85A3-6C55-69D2FD6D5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CA875-DB34-94F7-6372-60A2F88DB9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EB1143-CCA6-43E3-49EA-D71B73E256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8C1A8EB-37BE-5DA4-C3BF-536C347F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003D-B018-44A6-81FE-2F6E6F6CB668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CD6BFF7-BD57-1DB5-514D-725879CA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8F75A21-13B3-335D-74CB-9EA38A6A3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76C3-EAAE-44A2-BDF9-51A183BA5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237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04125-7747-2CA5-EF1F-0592A060A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C7E4F7-37B3-EFFF-CB70-4E6014FF9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003D-B018-44A6-81FE-2F6E6F6CB668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536FE3-6D8C-0F00-BC74-53595E2CD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12AC65-53C4-EC05-D294-A324F3484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76C3-EAAE-44A2-BDF9-51A183BA5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943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8422F8-FBA4-BEBA-3AE6-47083A6B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003D-B018-44A6-81FE-2F6E6F6CB668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4DC9119-4D9C-711B-A1A0-EF3EFB230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CC99E-7DB0-7E97-10E3-72CEBC0C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76C3-EAAE-44A2-BDF9-51A183BA5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396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3D7FC-C88E-EE02-5125-DE37681B9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433804-A645-064E-C662-45031B990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AFA6BE-F8B1-732B-4FB4-18CA87B2C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A0D881-9563-813C-FCC2-335FB7B5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003D-B018-44A6-81FE-2F6E6F6CB668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3F18A8-60F2-B60A-554B-AD2C25661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7E1FDE-7D7C-9FAC-24C1-72A565F92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76C3-EAAE-44A2-BDF9-51A183BA5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662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00F9A-EF76-AB17-A142-5859F006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11FFD4-8142-2792-C3D7-3C44FDEEB2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64FAA1-ED79-F449-03A1-BD1CF552A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C366C5-2BA5-98FE-BA4D-B0754C91B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003D-B018-44A6-81FE-2F6E6F6CB668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F1568B-C06C-32E8-683E-AFA34198B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9EDB5B-4971-221A-F32A-CFB82BD6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76C3-EAAE-44A2-BDF9-51A183BA5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51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ED27C82-E951-EF20-934B-98DA69691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B60A33-5B09-D8F5-8B41-470C34AA1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DBD6D0-2166-9E20-0CBD-F36441DC2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C003D-B018-44A6-81FE-2F6E6F6CB668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11556D-8B6E-9155-2FA6-C885C3DAB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630ADC-7A9D-CE3B-6775-B1064BF79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D76C3-EAAE-44A2-BDF9-51A183BA5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17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EF665-4A68-9F11-30EC-3C92E74C8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66" y="460076"/>
            <a:ext cx="11996468" cy="2139352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一种具有近内存移位旋转功能和</a:t>
            </a:r>
            <a:r>
              <a:rPr lang="en-US" altLang="zh-CN" sz="4800" dirty="0"/>
              <a:t>42.6GB/s</a:t>
            </a:r>
            <a:r>
              <a:rPr lang="zh-CN" altLang="en-US" sz="4800" dirty="0"/>
              <a:t>读取带宽的</a:t>
            </a:r>
            <a:r>
              <a:rPr lang="en-US" altLang="zh-CN" sz="4800" dirty="0"/>
              <a:t>22</a:t>
            </a:r>
            <a:r>
              <a:rPr lang="zh-CN" altLang="en-US" sz="4800" dirty="0"/>
              <a:t>纳米</a:t>
            </a:r>
            <a:r>
              <a:rPr lang="en-US" altLang="zh-CN" sz="4800" dirty="0"/>
              <a:t>1Mb  1024</a:t>
            </a:r>
            <a:r>
              <a:rPr lang="zh-CN" altLang="en-US" sz="4800" dirty="0"/>
              <a:t>位读取数据保护</a:t>
            </a:r>
            <a:r>
              <a:rPr lang="en-US" altLang="zh-CN" sz="4800" dirty="0"/>
              <a:t>STT-MRAM</a:t>
            </a:r>
            <a:r>
              <a:rPr lang="zh-CN" altLang="en-US" sz="4800" dirty="0"/>
              <a:t>宏，适用于安全感知移动设备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62F830-9601-4978-83C3-4611C2F734B8}"/>
              </a:ext>
            </a:extLst>
          </p:cNvPr>
          <p:cNvSpPr txBox="1"/>
          <p:nvPr/>
        </p:nvSpPr>
        <p:spPr>
          <a:xfrm>
            <a:off x="1302589" y="3429000"/>
            <a:ext cx="9586822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Macro</a:t>
            </a:r>
            <a:r>
              <a:rPr lang="zh-CN" altLang="en-US" dirty="0"/>
              <a:t>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存储阵列： 存储数据的存储单元网格。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外围电路： 支持存储器操作的组件，例如感测放大器、解码器、驱动器以及读写电路。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控制逻辑： 管理存储器操作（如读、写）的电路，并确保数据的保护。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功能增强： 例如靠近存储器的计算功能（如移位和旋转操作）以及安全措施（如基于异或的加密保护）。</a:t>
            </a:r>
          </a:p>
        </p:txBody>
      </p:sp>
    </p:spTree>
    <p:extLst>
      <p:ext uri="{BB962C8B-B14F-4D97-AF65-F5344CB8AC3E}">
        <p14:creationId xmlns:p14="http://schemas.microsoft.com/office/powerpoint/2010/main" val="3358928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DF0A9-786A-4C38-8AEF-6B8323EFD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1C432-2E70-D581-72AC-EA609F3AF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/>
              <a:t>支持移位和旋转操作的</a:t>
            </a:r>
            <a:r>
              <a:rPr lang="en-US" altLang="zh-CN" dirty="0"/>
              <a:t>NSRF</a:t>
            </a:r>
            <a:r>
              <a:rPr lang="zh-CN" altLang="en-US" dirty="0"/>
              <a:t>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FEA9B3-084B-73AA-5FB4-F567A5EF9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08" y="1825625"/>
            <a:ext cx="5745192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dirty="0"/>
              <a:t>每个存储体包含</a:t>
            </a:r>
            <a:r>
              <a:rPr lang="en-US" altLang="zh-CN" dirty="0"/>
              <a:t>256</a:t>
            </a:r>
            <a:r>
              <a:rPr lang="zh-CN" altLang="en-US" dirty="0"/>
              <a:t>个</a:t>
            </a:r>
            <a:r>
              <a:rPr lang="en-US" altLang="zh-CN" dirty="0"/>
              <a:t>NSRF</a:t>
            </a:r>
            <a:r>
              <a:rPr lang="zh-CN" altLang="en-US" dirty="0"/>
              <a:t>和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MB-CSA</a:t>
            </a:r>
            <a:r>
              <a:rPr lang="zh-CN" altLang="en-US" dirty="0"/>
              <a:t>。每个</a:t>
            </a:r>
            <a:r>
              <a:rPr lang="en-US" altLang="zh-CN" dirty="0"/>
              <a:t>MB-CSA</a:t>
            </a:r>
            <a:r>
              <a:rPr lang="zh-CN" altLang="en-US" dirty="0"/>
              <a:t>连接了总共</a:t>
            </a:r>
            <a:r>
              <a:rPr lang="en-US" altLang="zh-CN" dirty="0"/>
              <a:t>8</a:t>
            </a:r>
            <a:r>
              <a:rPr lang="zh-CN" altLang="en-US" dirty="0"/>
              <a:t>个</a:t>
            </a:r>
            <a:r>
              <a:rPr lang="en-US" altLang="zh-CN" dirty="0"/>
              <a:t>NSRF</a:t>
            </a:r>
            <a:r>
              <a:rPr lang="zh-CN" altLang="en-US" dirty="0"/>
              <a:t>。</a:t>
            </a:r>
            <a:r>
              <a:rPr lang="en-US" altLang="zh-CN" dirty="0"/>
              <a:t>NSRF</a:t>
            </a:r>
            <a:r>
              <a:rPr lang="zh-CN" altLang="en-US" dirty="0"/>
              <a:t>在输出缓冲器中复用</a:t>
            </a:r>
            <a:r>
              <a:rPr lang="en-US" altLang="zh-CN" dirty="0"/>
              <a:t>OTL</a:t>
            </a:r>
            <a:r>
              <a:rPr lang="zh-CN" altLang="en-US" dirty="0"/>
              <a:t>作为</a:t>
            </a:r>
            <a:r>
              <a:rPr lang="en-US" altLang="zh-CN" dirty="0"/>
              <a:t>DFF</a:t>
            </a:r>
            <a:r>
              <a:rPr lang="zh-CN" altLang="en-US" dirty="0"/>
              <a:t>链中的主锁存器，用于</a:t>
            </a:r>
            <a:r>
              <a:rPr lang="en-US" altLang="zh-CN" dirty="0"/>
              <a:t>NSRF</a:t>
            </a:r>
            <a:r>
              <a:rPr lang="zh-CN" altLang="en-US" dirty="0"/>
              <a:t>中的可配置移位器</a:t>
            </a:r>
            <a:r>
              <a:rPr lang="en-US" altLang="zh-CN" dirty="0"/>
              <a:t>/</a:t>
            </a:r>
            <a:r>
              <a:rPr lang="zh-CN" altLang="en-US" dirty="0"/>
              <a:t>旋转器。因此，每个</a:t>
            </a:r>
            <a:r>
              <a:rPr lang="en-US" altLang="zh-CN" dirty="0"/>
              <a:t>NSRF</a:t>
            </a:r>
            <a:r>
              <a:rPr lang="zh-CN" altLang="en-US" dirty="0"/>
              <a:t>仅包含一个从锁存器</a:t>
            </a:r>
            <a:r>
              <a:rPr lang="en-US" altLang="zh-CN" dirty="0"/>
              <a:t>(LS)</a:t>
            </a:r>
            <a:r>
              <a:rPr lang="zh-CN" altLang="en-US" dirty="0"/>
              <a:t>和两个开关</a:t>
            </a:r>
            <a:r>
              <a:rPr lang="en-US" altLang="zh-CN" dirty="0"/>
              <a:t>(SW1</a:t>
            </a:r>
            <a:r>
              <a:rPr lang="zh-CN" altLang="en-US" dirty="0"/>
              <a:t>和</a:t>
            </a:r>
            <a:r>
              <a:rPr lang="en-US" altLang="zh-CN" dirty="0"/>
              <a:t>SW2)</a:t>
            </a:r>
            <a:r>
              <a:rPr lang="zh-CN" altLang="en-US" dirty="0"/>
              <a:t>。该</a:t>
            </a:r>
            <a:r>
              <a:rPr lang="en-US" altLang="zh-CN" dirty="0"/>
              <a:t>NSRF </a:t>
            </a:r>
            <a:r>
              <a:rPr lang="zh-CN" altLang="en-US" dirty="0"/>
              <a:t>除了存储器模式外还包括其他控制信号</a:t>
            </a:r>
            <a:r>
              <a:rPr lang="en-US" altLang="zh-CN" dirty="0"/>
              <a:t>:</a:t>
            </a:r>
            <a:r>
              <a:rPr lang="zh-CN" altLang="en-US" dirty="0"/>
              <a:t>用于移位</a:t>
            </a:r>
            <a:r>
              <a:rPr lang="en-US" altLang="zh-CN" dirty="0"/>
              <a:t>/</a:t>
            </a:r>
            <a:r>
              <a:rPr lang="zh-CN" altLang="en-US" dirty="0"/>
              <a:t>旋转位数</a:t>
            </a:r>
            <a:r>
              <a:rPr lang="en-US" altLang="zh-CN" dirty="0"/>
              <a:t>(k)</a:t>
            </a:r>
            <a:r>
              <a:rPr lang="zh-CN" altLang="en-US" dirty="0"/>
              <a:t>的</a:t>
            </a:r>
            <a:r>
              <a:rPr lang="en-US" altLang="zh-CN" dirty="0" err="1"/>
              <a:t>NMC_Addr</a:t>
            </a:r>
            <a:r>
              <a:rPr lang="zh-CN" altLang="en-US" dirty="0"/>
              <a:t>、用于</a:t>
            </a:r>
            <a:r>
              <a:rPr lang="en-US" altLang="zh-CN" dirty="0"/>
              <a:t>DFF</a:t>
            </a:r>
            <a:r>
              <a:rPr lang="zh-CN" altLang="en-US" dirty="0"/>
              <a:t>时序的</a:t>
            </a:r>
            <a:r>
              <a:rPr lang="en-US" altLang="zh-CN" dirty="0"/>
              <a:t>NMC_CLK</a:t>
            </a:r>
            <a:r>
              <a:rPr lang="zh-CN" altLang="en-US" dirty="0"/>
              <a:t>以及用于选择移位和旋转功能的</a:t>
            </a:r>
            <a:r>
              <a:rPr lang="en-US" altLang="zh-CN" dirty="0" err="1"/>
              <a:t>NMC_Sel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2AA782-5C9F-6CB2-B439-B27005ACF4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78" t="25577" r="48400" b="9929"/>
          <a:stretch/>
        </p:blipFill>
        <p:spPr>
          <a:xfrm>
            <a:off x="6316821" y="1325563"/>
            <a:ext cx="5753395" cy="518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4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84ED7-C08D-B261-667A-DF15B63E9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0D954E-7DD7-6274-F900-1376A545C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/>
              <a:t>支持移位和旋转操作的</a:t>
            </a:r>
            <a:r>
              <a:rPr lang="en-US" altLang="zh-CN" dirty="0"/>
              <a:t>NSRF</a:t>
            </a:r>
            <a:r>
              <a:rPr lang="zh-CN" altLang="en-US" dirty="0"/>
              <a:t>方案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44370A-7CA0-0BCF-85BF-D2A71E41AF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84" t="20545" r="12540" b="9853"/>
          <a:stretch/>
        </p:blipFill>
        <p:spPr>
          <a:xfrm>
            <a:off x="1" y="1092680"/>
            <a:ext cx="6202564" cy="37742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568201-B8FA-0A0E-FC4E-1E9887D524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74" t="32371" r="14129" b="30373"/>
          <a:stretch/>
        </p:blipFill>
        <p:spPr>
          <a:xfrm>
            <a:off x="53283" y="4621982"/>
            <a:ext cx="5993556" cy="20389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247275-DF63-3B3B-337F-0CCCA8EF3E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613" t="26988" r="12611" b="3411"/>
          <a:stretch/>
        </p:blipFill>
        <p:spPr>
          <a:xfrm>
            <a:off x="6202565" y="1092679"/>
            <a:ext cx="6024106" cy="371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6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20D84-B1E3-1DB2-8F8E-B91278D15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/>
              <a:t>RXMDP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54F0F-7EFC-244E-AD10-B1914B956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377" y="49140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reverse-engineering-proof XOR-based memory data protector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68A99BF-F59A-290A-0371-8B3140DD5C8D}"/>
              </a:ext>
            </a:extLst>
          </p:cNvPr>
          <p:cNvSpPr txBox="1">
            <a:spLocks/>
          </p:cNvSpPr>
          <p:nvPr/>
        </p:nvSpPr>
        <p:spPr>
          <a:xfrm>
            <a:off x="809446" y="1816969"/>
            <a:ext cx="103588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dirty="0"/>
              <a:t>先前的逻辑锁定电路主要针对功能块内的计算逻辑电路，以确保仅在提供正确的外部</a:t>
            </a:r>
            <a:r>
              <a:rPr lang="en-US" altLang="zh-CN" dirty="0"/>
              <a:t>KEY</a:t>
            </a:r>
            <a:r>
              <a:rPr lang="zh-CN" altLang="en-US" dirty="0"/>
              <a:t>信息时才能准确计算数据。然而，这种方法可能无法直接应用于存储器控制器，因为典型存储器宏中使用的解码器的电路和功能已被广泛理解。 这使得有经验的工程师能够追踪存储器宏中添加的逻辑锁定电路，以获取与</a:t>
            </a:r>
            <a:r>
              <a:rPr lang="en-US" altLang="zh-CN" dirty="0"/>
              <a:t>KEY</a:t>
            </a:r>
            <a:r>
              <a:rPr lang="zh-CN" altLang="en-US" dirty="0"/>
              <a:t>相关的信息。在典型的存储器宏中，用于读写控制、地址和数据</a:t>
            </a:r>
            <a:r>
              <a:rPr lang="en-US" altLang="zh-CN" dirty="0"/>
              <a:t>IO</a:t>
            </a:r>
            <a:r>
              <a:rPr lang="zh-CN" altLang="en-US" dirty="0"/>
              <a:t>的引脚是明确定义的。任何用于输入</a:t>
            </a:r>
            <a:r>
              <a:rPr lang="en-US" altLang="zh-CN" dirty="0"/>
              <a:t>KEY</a:t>
            </a:r>
            <a:r>
              <a:rPr lang="zh-CN" altLang="en-US" dirty="0"/>
              <a:t>数据的额外引脚都可能泄露逻辑锁定功能的使用。</a:t>
            </a:r>
          </a:p>
        </p:txBody>
      </p:sp>
    </p:spTree>
    <p:extLst>
      <p:ext uri="{BB962C8B-B14F-4D97-AF65-F5344CB8AC3E}">
        <p14:creationId xmlns:p14="http://schemas.microsoft.com/office/powerpoint/2010/main" val="132574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D0355-CE73-8020-8696-5897BBA8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/>
              <a:t>提出的保护结构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66DD9BD-502C-73E1-EBA9-CE0F8C9B2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33" y="1877384"/>
            <a:ext cx="3281631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/>
              <a:t>RXMDP </a:t>
            </a:r>
            <a:r>
              <a:rPr lang="zh-CN" altLang="en-US" sz="2400" dirty="0"/>
              <a:t>包括以下模块：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KEY-Control Center (KCC):</a:t>
            </a:r>
            <a:r>
              <a:rPr lang="en-US" altLang="zh-CN" sz="2400" dirty="0"/>
              <a:t> </a:t>
            </a:r>
            <a:r>
              <a:rPr lang="zh-CN" altLang="en-US" sz="2400" dirty="0"/>
              <a:t>管理密钥输入和操作模式（</a:t>
            </a:r>
            <a:r>
              <a:rPr lang="en-US" altLang="zh-CN" sz="2400" dirty="0"/>
              <a:t>KEY </a:t>
            </a:r>
            <a:r>
              <a:rPr lang="zh-CN" altLang="en-US" sz="2400" dirty="0"/>
              <a:t>更新、访问、重置）。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XOR-Based Pre-Decoders (XOR-PD):</a:t>
            </a:r>
            <a:r>
              <a:rPr lang="en-US" altLang="zh-CN" sz="2400" dirty="0"/>
              <a:t> </a:t>
            </a:r>
            <a:r>
              <a:rPr lang="zh-CN" altLang="en-US" sz="2400" dirty="0"/>
              <a:t>在地址解码器中引入 </a:t>
            </a:r>
            <a:r>
              <a:rPr lang="en-US" altLang="zh-CN" sz="2400" dirty="0"/>
              <a:t>XOR </a:t>
            </a:r>
            <a:r>
              <a:rPr lang="zh-CN" altLang="en-US" sz="2400" dirty="0"/>
              <a:t>加密逻辑，用于保护存储单元访问。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XOR-Based Data Processing Units (XOR-DPU):</a:t>
            </a:r>
            <a:r>
              <a:rPr lang="en-US" altLang="zh-CN" sz="2400" dirty="0"/>
              <a:t> </a:t>
            </a:r>
            <a:r>
              <a:rPr lang="zh-CN" altLang="en-US" sz="2400" dirty="0"/>
              <a:t>在数据读写路径中引入 </a:t>
            </a:r>
            <a:r>
              <a:rPr lang="en-US" altLang="zh-CN" sz="2400" dirty="0"/>
              <a:t>XOR </a:t>
            </a:r>
            <a:r>
              <a:rPr lang="zh-CN" altLang="en-US" sz="2400" dirty="0"/>
              <a:t>加密逻辑，用于加密和解密数据。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KEY-Storage Unit (KSU):</a:t>
            </a:r>
            <a:r>
              <a:rPr lang="en-US" altLang="zh-CN" sz="2400" dirty="0"/>
              <a:t> </a:t>
            </a:r>
            <a:r>
              <a:rPr lang="zh-CN" altLang="en-US" sz="2400" dirty="0"/>
              <a:t>存储用户提供的密钥（</a:t>
            </a:r>
            <a:r>
              <a:rPr lang="en-US" altLang="zh-CN" sz="2400" dirty="0"/>
              <a:t>KEY</a:t>
            </a:r>
            <a:r>
              <a:rPr lang="zh-CN" altLang="en-US" sz="2400" dirty="0"/>
              <a:t>）。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Path-Switch Unit (PSU):</a:t>
            </a:r>
            <a:r>
              <a:rPr lang="en-US" altLang="zh-CN" sz="2400" dirty="0"/>
              <a:t> </a:t>
            </a:r>
            <a:r>
              <a:rPr lang="zh-CN" altLang="en-US" sz="2400" dirty="0"/>
              <a:t>控制 </a:t>
            </a:r>
            <a:r>
              <a:rPr lang="en-US" altLang="zh-CN" sz="2400" dirty="0"/>
              <a:t>KEY </a:t>
            </a:r>
            <a:r>
              <a:rPr lang="zh-CN" altLang="en-US" sz="2400" dirty="0"/>
              <a:t>输入路径，确保安全性。</a:t>
            </a:r>
          </a:p>
          <a:p>
            <a:pPr marL="0" indent="0">
              <a:lnSpc>
                <a:spcPct val="100000"/>
              </a:lnSpc>
              <a:buNone/>
            </a:pP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C6D528-9A38-EDF0-4752-93D93108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260" t="33962" r="9415" b="25032"/>
          <a:stretch/>
        </p:blipFill>
        <p:spPr>
          <a:xfrm>
            <a:off x="3703964" y="1601634"/>
            <a:ext cx="8488036" cy="426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90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BD11A-D338-2CB1-A569-33AC42D1E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C3ACB-42D7-7811-FF44-9349F261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/>
              <a:t>提出的保护结构</a:t>
            </a:r>
            <a:br>
              <a:rPr lang="en-US" altLang="zh-CN" dirty="0"/>
            </a:br>
            <a:r>
              <a:rPr lang="en-US" altLang="zh-CN" dirty="0"/>
              <a:t>——</a:t>
            </a:r>
            <a:r>
              <a:rPr lang="zh-CN" altLang="en-US" dirty="0"/>
              <a:t>密钥更新模式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9B02006-DE81-B925-8FE3-648954041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560" y="2067165"/>
            <a:ext cx="4928557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/>
              <a:t>KEY-Update</a:t>
            </a:r>
            <a:r>
              <a:rPr lang="zh-CN" altLang="en-US" sz="2400" dirty="0"/>
              <a:t>（密钥更新模式）：</a:t>
            </a: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/>
              <a:t>目的： 接收用户提供的密钥（</a:t>
            </a:r>
            <a:r>
              <a:rPr lang="en-US" altLang="zh-CN" sz="2400" dirty="0"/>
              <a:t>KEY</a:t>
            </a:r>
            <a:r>
              <a:rPr lang="zh-CN" altLang="en-US" sz="2400" dirty="0"/>
              <a:t>），并将其存储到 </a:t>
            </a:r>
            <a:r>
              <a:rPr lang="en-US" altLang="zh-CN" sz="2400" dirty="0"/>
              <a:t>KSU </a:t>
            </a:r>
            <a:r>
              <a:rPr lang="zh-CN" altLang="en-US" sz="2400" dirty="0"/>
              <a:t>中。</a:t>
            </a: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/>
              <a:t>流程：</a:t>
            </a: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、用户通过数据输入（</a:t>
            </a:r>
            <a:r>
              <a:rPr lang="en-US" altLang="zh-CN" sz="2400" dirty="0"/>
              <a:t>DIN</a:t>
            </a:r>
            <a:r>
              <a:rPr lang="zh-CN" altLang="en-US" sz="2400" dirty="0"/>
              <a:t>）和地址输入（</a:t>
            </a:r>
            <a:r>
              <a:rPr lang="en-US" altLang="zh-CN" sz="2400" dirty="0"/>
              <a:t>ADDR</a:t>
            </a:r>
            <a:r>
              <a:rPr lang="zh-CN" altLang="en-US" sz="2400" dirty="0"/>
              <a:t>）端口传输密钥。</a:t>
            </a: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/>
              <a:t>2</a:t>
            </a:r>
            <a:r>
              <a:rPr lang="zh-CN" altLang="en-US" sz="2400" dirty="0"/>
              <a:t>、控制信号（如 </a:t>
            </a:r>
            <a:r>
              <a:rPr lang="en-US" altLang="zh-CN" sz="2400" dirty="0"/>
              <a:t>WEB </a:t>
            </a:r>
            <a:r>
              <a:rPr lang="zh-CN" altLang="en-US" sz="2400" dirty="0"/>
              <a:t>和 </a:t>
            </a:r>
            <a:r>
              <a:rPr lang="en-US" altLang="zh-CN" sz="2400" dirty="0"/>
              <a:t>CEB</a:t>
            </a:r>
            <a:r>
              <a:rPr lang="zh-CN" altLang="en-US" sz="2400" dirty="0"/>
              <a:t>）激活 </a:t>
            </a:r>
            <a:r>
              <a:rPr lang="en-US" altLang="zh-CN" sz="2400" dirty="0"/>
              <a:t>KEY </a:t>
            </a:r>
            <a:r>
              <a:rPr lang="zh-CN" altLang="en-US" sz="2400" dirty="0"/>
              <a:t>更新模式。</a:t>
            </a: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/>
              <a:t>3</a:t>
            </a:r>
            <a:r>
              <a:rPr lang="zh-CN" altLang="en-US" sz="2400" dirty="0"/>
              <a:t>、</a:t>
            </a:r>
            <a:r>
              <a:rPr lang="en-US" altLang="zh-CN" sz="2400" dirty="0"/>
              <a:t>KCC </a:t>
            </a:r>
            <a:r>
              <a:rPr lang="zh-CN" altLang="en-US" sz="2400" dirty="0"/>
              <a:t>生成密钥更新使能信号（</a:t>
            </a:r>
            <a:r>
              <a:rPr lang="en-US" altLang="zh-CN" sz="2400" dirty="0"/>
              <a:t>KUEN</a:t>
            </a:r>
            <a:r>
              <a:rPr lang="zh-CN" altLang="en-US" sz="2400" dirty="0"/>
              <a:t>），启用 </a:t>
            </a:r>
            <a:r>
              <a:rPr lang="en-US" altLang="zh-CN" sz="2400" dirty="0"/>
              <a:t>PSU</a:t>
            </a:r>
            <a:r>
              <a:rPr lang="zh-CN" altLang="en-US" sz="2400" dirty="0"/>
              <a:t>，将 </a:t>
            </a:r>
            <a:r>
              <a:rPr lang="en-US" altLang="zh-CN" sz="2400" dirty="0"/>
              <a:t>DIN </a:t>
            </a:r>
            <a:r>
              <a:rPr lang="zh-CN" altLang="en-US" sz="2400" dirty="0"/>
              <a:t>和 </a:t>
            </a:r>
            <a:r>
              <a:rPr lang="en-US" altLang="zh-CN" sz="2400" dirty="0"/>
              <a:t>ADDR </a:t>
            </a:r>
            <a:r>
              <a:rPr lang="zh-CN" altLang="en-US" sz="2400" dirty="0"/>
              <a:t>数据传递到 </a:t>
            </a:r>
            <a:r>
              <a:rPr lang="en-US" altLang="zh-CN" sz="2400" dirty="0"/>
              <a:t>KEY-DFF</a:t>
            </a:r>
            <a:r>
              <a:rPr lang="zh-CN" altLang="en-US" sz="2400" dirty="0"/>
              <a:t>（密钥存储单元）。</a:t>
            </a: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/>
              <a:t>4</a:t>
            </a:r>
            <a:r>
              <a:rPr lang="zh-CN" altLang="en-US" sz="2400" dirty="0"/>
              <a:t>、传输完成后，</a:t>
            </a:r>
            <a:r>
              <a:rPr lang="en-US" altLang="zh-CN" sz="2400" dirty="0"/>
              <a:t>KEY </a:t>
            </a:r>
            <a:r>
              <a:rPr lang="zh-CN" altLang="en-US" sz="2400" dirty="0"/>
              <a:t>被存储在 </a:t>
            </a:r>
            <a:r>
              <a:rPr lang="en-US" altLang="zh-CN" sz="2400" dirty="0"/>
              <a:t>KSU </a:t>
            </a:r>
            <a:r>
              <a:rPr lang="zh-CN" altLang="en-US" sz="2400" dirty="0"/>
              <a:t>中，供后续加解密使用。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71AC35-E90D-E731-BAD8-61C7089DD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701" y="0"/>
            <a:ext cx="6737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09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74793-6D7F-560F-655C-3846BDBD2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CD4D3-22B4-D33B-B368-EB4D906AE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/>
              <a:t>安全访问模式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76E7621-147A-4EB5-6271-BDB6A5280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792" y="1178943"/>
            <a:ext cx="4999008" cy="56129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1800" dirty="0"/>
              <a:t>目的： 通过 </a:t>
            </a:r>
            <a:r>
              <a:rPr lang="en-US" altLang="zh-CN" sz="1800" dirty="0"/>
              <a:t>XOR-PD </a:t>
            </a:r>
            <a:r>
              <a:rPr lang="zh-CN" altLang="en-US" sz="1800" dirty="0"/>
              <a:t>和 </a:t>
            </a:r>
            <a:r>
              <a:rPr lang="en-US" altLang="zh-CN" sz="1800" dirty="0"/>
              <a:t>XOR-DPU </a:t>
            </a:r>
            <a:r>
              <a:rPr lang="zh-CN" altLang="en-US" sz="1800" dirty="0"/>
              <a:t>实现数据和地址的加密保护。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流程：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1</a:t>
            </a:r>
            <a:r>
              <a:rPr lang="zh-CN" altLang="en-US" sz="1800" dirty="0"/>
              <a:t>、用户提供访问密钥（</a:t>
            </a:r>
            <a:r>
              <a:rPr lang="en-US" altLang="zh-CN" sz="1800" dirty="0"/>
              <a:t>KEY-R</a:t>
            </a:r>
            <a:r>
              <a:rPr lang="zh-CN" altLang="en-US" sz="1800" dirty="0"/>
              <a:t>），</a:t>
            </a:r>
            <a:r>
              <a:rPr lang="en-US" altLang="zh-CN" sz="1800" dirty="0"/>
              <a:t>KCC </a:t>
            </a:r>
            <a:r>
              <a:rPr lang="zh-CN" altLang="en-US" sz="1800" dirty="0"/>
              <a:t>将其传递到 </a:t>
            </a:r>
            <a:r>
              <a:rPr lang="en-US" altLang="zh-CN" sz="1800" dirty="0"/>
              <a:t>XOR-PD </a:t>
            </a:r>
            <a:r>
              <a:rPr lang="zh-CN" altLang="en-US" sz="1800" dirty="0"/>
              <a:t>和 </a:t>
            </a:r>
            <a:r>
              <a:rPr lang="en-US" altLang="zh-CN" sz="1800" dirty="0"/>
              <a:t>XOR-DPU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2</a:t>
            </a:r>
            <a:r>
              <a:rPr lang="zh-CN" altLang="en-US" sz="1800" dirty="0"/>
              <a:t>、写入操作：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输入数据（</a:t>
            </a:r>
            <a:r>
              <a:rPr lang="en-US" altLang="zh-CN" sz="1800" dirty="0"/>
              <a:t>DIN</a:t>
            </a:r>
            <a:r>
              <a:rPr lang="zh-CN" altLang="en-US" sz="1800" dirty="0"/>
              <a:t>）通过 </a:t>
            </a:r>
            <a:r>
              <a:rPr lang="en-US" altLang="zh-CN" sz="1800" dirty="0"/>
              <a:t>XOR-DPU </a:t>
            </a:r>
            <a:r>
              <a:rPr lang="zh-CN" altLang="en-US" sz="1800" dirty="0"/>
              <a:t>使用密钥（</a:t>
            </a:r>
            <a:r>
              <a:rPr lang="en-US" altLang="zh-CN" sz="1800" dirty="0"/>
              <a:t>KEY-W</a:t>
            </a:r>
            <a:r>
              <a:rPr lang="zh-CN" altLang="en-US" sz="1800" dirty="0"/>
              <a:t>）加密生成写入数据（</a:t>
            </a:r>
            <a:r>
              <a:rPr lang="en-US" altLang="zh-CN" sz="1800" dirty="0"/>
              <a:t>WDIN</a:t>
            </a:r>
            <a:r>
              <a:rPr lang="zh-CN" altLang="en-US" sz="1800" dirty="0"/>
              <a:t>）。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加密后的 </a:t>
            </a:r>
            <a:r>
              <a:rPr lang="en-US" altLang="zh-CN" sz="1800" dirty="0"/>
              <a:t>WDIN </a:t>
            </a:r>
            <a:r>
              <a:rPr lang="zh-CN" altLang="en-US" sz="1800" dirty="0"/>
              <a:t>被写入到存储单元中。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3</a:t>
            </a:r>
            <a:r>
              <a:rPr lang="zh-CN" altLang="en-US" sz="1800" dirty="0"/>
              <a:t>、读取操作：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从存储单元中读取的数据（</a:t>
            </a:r>
            <a:r>
              <a:rPr lang="en-US" altLang="zh-CN" sz="1800" dirty="0"/>
              <a:t>SAOUT</a:t>
            </a:r>
            <a:r>
              <a:rPr lang="zh-CN" altLang="en-US" sz="1800" dirty="0"/>
              <a:t>）通过 </a:t>
            </a:r>
            <a:r>
              <a:rPr lang="en-US" altLang="zh-CN" sz="1800" dirty="0"/>
              <a:t>XOR-DPU </a:t>
            </a:r>
            <a:r>
              <a:rPr lang="zh-CN" altLang="en-US" sz="1800" dirty="0"/>
              <a:t>使用密钥（</a:t>
            </a:r>
            <a:r>
              <a:rPr lang="en-US" altLang="zh-CN" sz="1800" dirty="0"/>
              <a:t>KEY-R</a:t>
            </a:r>
            <a:r>
              <a:rPr lang="zh-CN" altLang="en-US" sz="1800" dirty="0"/>
              <a:t>）解密，生成输出数据（</a:t>
            </a:r>
            <a:r>
              <a:rPr lang="en-US" altLang="zh-CN" sz="1800" dirty="0"/>
              <a:t>DOUT</a:t>
            </a:r>
            <a:r>
              <a:rPr lang="zh-CN" altLang="en-US" sz="1800" dirty="0"/>
              <a:t>）。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如果 </a:t>
            </a:r>
            <a:r>
              <a:rPr lang="en-US" altLang="zh-CN" sz="1800" dirty="0"/>
              <a:t>KEY-R </a:t>
            </a:r>
            <a:r>
              <a:rPr lang="zh-CN" altLang="en-US" sz="1800" dirty="0"/>
              <a:t>与 </a:t>
            </a:r>
            <a:r>
              <a:rPr lang="en-US" altLang="zh-CN" sz="1800" dirty="0"/>
              <a:t>KEY-W </a:t>
            </a:r>
            <a:r>
              <a:rPr lang="zh-CN" altLang="en-US" sz="1800" dirty="0"/>
              <a:t>一致，输出数据将与原始数据匹配；否则，输出将被破坏。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4</a:t>
            </a:r>
            <a:r>
              <a:rPr lang="zh-CN" altLang="en-US" sz="1800" dirty="0"/>
              <a:t>、地址加密：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在存储单元访问中，</a:t>
            </a:r>
            <a:r>
              <a:rPr lang="en-US" altLang="zh-CN" sz="1800" dirty="0"/>
              <a:t>XOR-PD </a:t>
            </a:r>
            <a:r>
              <a:rPr lang="zh-CN" altLang="en-US" sz="1800" dirty="0"/>
              <a:t>使用密钥对输入地址进行加密，生成与密钥相关的解码输出，确保访问路径的安全。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CC27B1-A967-8551-0781-670D0E45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333" y="0"/>
            <a:ext cx="5595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16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53F78-A19E-6E38-A169-24EBDEDDF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664E5-0F25-2503-9546-1B8503CD8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/>
              <a:t>密钥重置模式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F128547-3078-A98D-D2AA-7EDFF176C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558" y="1627517"/>
            <a:ext cx="6676846" cy="4636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KEY-Reset</a:t>
            </a:r>
            <a:r>
              <a:rPr lang="zh-CN" altLang="en-US" sz="2400" dirty="0"/>
              <a:t>（密钥重置模式）：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目的： 清除 </a:t>
            </a:r>
            <a:r>
              <a:rPr lang="en-US" altLang="zh-CN" sz="2400" dirty="0"/>
              <a:t>KSU </a:t>
            </a:r>
            <a:r>
              <a:rPr lang="zh-CN" altLang="en-US" sz="2400" dirty="0"/>
              <a:t>中存储的密钥，恢复系统到初始状态。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流程：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、</a:t>
            </a:r>
            <a:r>
              <a:rPr lang="en-US" altLang="zh-CN" sz="2400" dirty="0"/>
              <a:t>KCC </a:t>
            </a:r>
            <a:r>
              <a:rPr lang="zh-CN" altLang="en-US" sz="2400" dirty="0"/>
              <a:t>激活 </a:t>
            </a:r>
            <a:r>
              <a:rPr lang="en-US" altLang="zh-CN" sz="2400" dirty="0"/>
              <a:t>KEY </a:t>
            </a:r>
            <a:r>
              <a:rPr lang="zh-CN" altLang="en-US" sz="2400" dirty="0"/>
              <a:t>重置模式，生成复位信号（</a:t>
            </a:r>
            <a:r>
              <a:rPr lang="en-US" altLang="zh-CN" sz="2400" dirty="0"/>
              <a:t>RESET</a:t>
            </a:r>
            <a:r>
              <a:rPr lang="zh-CN" altLang="en-US" sz="2400" dirty="0"/>
              <a:t>）。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2</a:t>
            </a:r>
            <a:r>
              <a:rPr lang="zh-CN" altLang="en-US" sz="2400" dirty="0"/>
              <a:t>、</a:t>
            </a:r>
            <a:r>
              <a:rPr lang="en-US" altLang="zh-CN" sz="2400" dirty="0"/>
              <a:t>RESET </a:t>
            </a:r>
            <a:r>
              <a:rPr lang="zh-CN" altLang="en-US" sz="2400" dirty="0"/>
              <a:t>信号通过 </a:t>
            </a:r>
            <a:r>
              <a:rPr lang="en-US" altLang="zh-CN" sz="2400" dirty="0"/>
              <a:t>KEY-DFF </a:t>
            </a:r>
            <a:r>
              <a:rPr lang="zh-CN" altLang="en-US" sz="2400" dirty="0"/>
              <a:t>强制清空所有存储的密钥，并将其重置为设计者指定的默认值（通常为 </a:t>
            </a:r>
            <a:r>
              <a:rPr lang="en-US" altLang="zh-CN" sz="2400" dirty="0"/>
              <a:t>0</a:t>
            </a:r>
            <a:r>
              <a:rPr lang="zh-CN" altLang="en-US" sz="2400" dirty="0"/>
              <a:t>）。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3</a:t>
            </a:r>
            <a:r>
              <a:rPr lang="zh-CN" altLang="en-US" sz="2400" dirty="0"/>
              <a:t>、此操作确保密钥信息不会在系统中残留，提高安全性。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92E7FD-0498-86E8-F573-E7D87B4D8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455" y="0"/>
            <a:ext cx="4988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30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63628-346A-E160-6E89-FB1EA4B84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CDCFD-E829-B14B-FD8A-0851FAFAA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/>
              <a:t>RXMDP</a:t>
            </a:r>
            <a:r>
              <a:rPr lang="zh-CN" altLang="en-US" dirty="0"/>
              <a:t>工作逻辑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277EB7E-8BD9-60D9-6FC2-CDDC78E6F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792" y="1679274"/>
            <a:ext cx="4999008" cy="485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/>
              <a:t>1</a:t>
            </a:r>
            <a:r>
              <a:rPr lang="zh-CN" altLang="en-US" sz="1600" dirty="0"/>
              <a:t>、加密</a:t>
            </a:r>
            <a:r>
              <a:rPr lang="en-US" altLang="zh-CN" sz="1600" dirty="0"/>
              <a:t>/</a:t>
            </a:r>
            <a:r>
              <a:rPr lang="zh-CN" altLang="en-US" sz="1600" dirty="0"/>
              <a:t>解密逻辑：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写入数据时：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WDIN=DIN⊕KEY-W</a:t>
            </a:r>
          </a:p>
          <a:p>
            <a:pPr marL="0" indent="0">
              <a:buNone/>
            </a:pPr>
            <a:r>
              <a:rPr lang="zh-CN" altLang="en-US" sz="1600" dirty="0"/>
              <a:t>读取数据时：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DOUT=SAOUT⊕KEY-R</a:t>
            </a:r>
          </a:p>
          <a:p>
            <a:pPr marL="0" indent="0">
              <a:buNone/>
            </a:pPr>
            <a:r>
              <a:rPr lang="zh-CN" altLang="en-US" sz="1600" dirty="0"/>
              <a:t>只有在 </a:t>
            </a:r>
            <a:r>
              <a:rPr lang="en-US" altLang="zh-CN" sz="1600" dirty="0"/>
              <a:t>KEY-W = KEY-R </a:t>
            </a:r>
            <a:r>
              <a:rPr lang="zh-CN" altLang="en-US" sz="1600" dirty="0"/>
              <a:t>时，输出数据与输入数据一致。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2</a:t>
            </a:r>
            <a:r>
              <a:rPr lang="zh-CN" altLang="en-US" sz="1600" dirty="0"/>
              <a:t>、地址保护：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地址通过 </a:t>
            </a:r>
            <a:r>
              <a:rPr lang="en-US" altLang="zh-CN" sz="1600" dirty="0"/>
              <a:t>XOR-PD </a:t>
            </a:r>
            <a:r>
              <a:rPr lang="zh-CN" altLang="en-US" sz="1600" dirty="0"/>
              <a:t>被加密，解码逻辑依赖密钥。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逆向工程者即使了解解码电路，也无法确定正确的存储单元访问路径。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3</a:t>
            </a:r>
            <a:r>
              <a:rPr lang="zh-CN" altLang="en-US" sz="1600" dirty="0"/>
              <a:t>、安全增强：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KEY </a:t>
            </a:r>
            <a:r>
              <a:rPr lang="zh-CN" altLang="en-US" sz="1600" dirty="0"/>
              <a:t>更新和访问模式均通过标准接口（</a:t>
            </a:r>
            <a:r>
              <a:rPr lang="en-US" altLang="zh-CN" sz="1600" dirty="0"/>
              <a:t>DIN </a:t>
            </a:r>
            <a:r>
              <a:rPr lang="zh-CN" altLang="en-US" sz="1600" dirty="0"/>
              <a:t>和 </a:t>
            </a:r>
            <a:r>
              <a:rPr lang="en-US" altLang="zh-CN" sz="1600" dirty="0"/>
              <a:t>ADDR</a:t>
            </a:r>
            <a:r>
              <a:rPr lang="zh-CN" altLang="en-US" sz="1600" dirty="0"/>
              <a:t>）完成，无需额外引脚，隐藏了加密逻辑的存在。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KEY </a:t>
            </a:r>
            <a:r>
              <a:rPr lang="zh-CN" altLang="en-US" sz="1600" dirty="0"/>
              <a:t>重置确保数据泄露风险最小化。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9F91D7-75F3-50D1-BA09-50D7691D83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260" t="33962" r="9415" b="25032"/>
          <a:stretch/>
        </p:blipFill>
        <p:spPr>
          <a:xfrm>
            <a:off x="5365630" y="1679275"/>
            <a:ext cx="6826370" cy="444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02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8C774C-D3DA-E0E0-8F41-FF6CB5299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/>
              <a:t>STT-MRAM</a:t>
            </a:r>
            <a:r>
              <a:rPr lang="zh-CN" altLang="en-US" dirty="0"/>
              <a:t>宏设计的主要挑战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4E072E-820F-B184-4209-E5F74F236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743"/>
            <a:ext cx="10515600" cy="5262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、使用大量</a:t>
            </a:r>
            <a:r>
              <a:rPr lang="en-US" altLang="zh-CN" sz="2400" dirty="0"/>
              <a:t>SAs</a:t>
            </a:r>
            <a:r>
              <a:rPr lang="zh-CN" altLang="en-US" sz="2400" dirty="0"/>
              <a:t>进行宽并行</a:t>
            </a:r>
            <a:r>
              <a:rPr lang="en-US" altLang="zh-CN" sz="2400" dirty="0"/>
              <a:t>IO</a:t>
            </a:r>
            <a:r>
              <a:rPr lang="zh-CN" altLang="en-US" sz="2400" dirty="0"/>
              <a:t>读取以实现短的</a:t>
            </a:r>
            <a:r>
              <a:rPr lang="en-US" altLang="zh-CN" sz="2400" dirty="0" err="1"/>
              <a:t>t</a:t>
            </a:r>
            <a:r>
              <a:rPr lang="en-US" altLang="zh-CN" sz="2400" baseline="-25000" dirty="0" err="1"/>
              <a:t>AC</a:t>
            </a:r>
            <a:r>
              <a:rPr lang="zh-CN" altLang="en-US" sz="2400" dirty="0"/>
              <a:t>会导致高峰值电流</a:t>
            </a:r>
            <a:r>
              <a:rPr lang="en-US" altLang="zh-CN" sz="2400" dirty="0"/>
              <a:t>(I</a:t>
            </a:r>
            <a:r>
              <a:rPr lang="en-US" altLang="zh-CN" sz="2400" baseline="-25000" dirty="0"/>
              <a:t>PEAK</a:t>
            </a:r>
            <a:r>
              <a:rPr lang="en-US" altLang="zh-CN" sz="2400" dirty="0"/>
              <a:t>)</a:t>
            </a:r>
            <a:r>
              <a:rPr lang="zh-CN" altLang="en-US" sz="2400" dirty="0"/>
              <a:t>和大的面积开销。使用较少的</a:t>
            </a:r>
            <a:r>
              <a:rPr lang="en-US" altLang="zh-CN" sz="2400" dirty="0"/>
              <a:t>SAs</a:t>
            </a:r>
            <a:r>
              <a:rPr lang="zh-CN" altLang="en-US" sz="2400" dirty="0"/>
              <a:t>进行顺序宽</a:t>
            </a:r>
            <a:r>
              <a:rPr lang="en-US" altLang="zh-CN" sz="2400" dirty="0"/>
              <a:t>IO</a:t>
            </a:r>
            <a:r>
              <a:rPr lang="zh-CN" altLang="en-US" sz="2400" dirty="0"/>
              <a:t>读取可以减少</a:t>
            </a:r>
            <a:r>
              <a:rPr lang="en-US" altLang="zh-CN" sz="2400" dirty="0"/>
              <a:t>I</a:t>
            </a:r>
            <a:r>
              <a:rPr lang="en-US" altLang="zh-CN" sz="2400" baseline="-25000" dirty="0"/>
              <a:t>PEAK</a:t>
            </a:r>
            <a:r>
              <a:rPr lang="zh-CN" altLang="en-US" sz="2400" dirty="0"/>
              <a:t>和面积开销；然而，这会导致长的</a:t>
            </a:r>
            <a:r>
              <a:rPr lang="en-US" altLang="zh-CN" sz="2400" dirty="0" err="1"/>
              <a:t>t</a:t>
            </a:r>
            <a:r>
              <a:rPr lang="en-US" altLang="zh-CN" sz="2400" baseline="-25000" dirty="0" err="1"/>
              <a:t>AC</a:t>
            </a:r>
            <a:r>
              <a:rPr lang="zh-CN" altLang="en-US" sz="2400" dirty="0"/>
              <a:t>和低的读取带宽</a:t>
            </a:r>
            <a:r>
              <a:rPr lang="en-US" altLang="zh-CN" sz="2400" dirty="0"/>
              <a:t>(BWR)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2</a:t>
            </a:r>
            <a:r>
              <a:rPr lang="zh-CN" altLang="en-US" sz="2400" dirty="0"/>
              <a:t>、具有高</a:t>
            </a:r>
            <a:r>
              <a:rPr lang="en-US" altLang="zh-CN" sz="2400" dirty="0"/>
              <a:t>I</a:t>
            </a:r>
            <a:r>
              <a:rPr lang="en-US" altLang="zh-CN" sz="2400" baseline="-25000" dirty="0"/>
              <a:t>PEAK</a:t>
            </a:r>
            <a:r>
              <a:rPr lang="zh-CN" altLang="en-US" sz="2400" dirty="0"/>
              <a:t>的</a:t>
            </a:r>
            <a:r>
              <a:rPr lang="en-US" altLang="zh-CN" sz="2400" dirty="0"/>
              <a:t>MRAM</a:t>
            </a:r>
            <a:r>
              <a:rPr lang="zh-CN" altLang="en-US" sz="2400" dirty="0"/>
              <a:t>宏可能会降低电源电压</a:t>
            </a:r>
            <a:r>
              <a:rPr lang="en-US" altLang="zh-CN" sz="2400" dirty="0"/>
              <a:t>(VDD)</a:t>
            </a:r>
            <a:r>
              <a:rPr lang="zh-CN" altLang="en-US" sz="2400" dirty="0"/>
              <a:t>的完整性，通常会导致同一芯片中噪声敏感模块的故障。</a:t>
            </a:r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3</a:t>
            </a:r>
            <a:r>
              <a:rPr lang="zh-CN" altLang="en-US" sz="2400" dirty="0"/>
              <a:t>、传统的存储器</a:t>
            </a:r>
            <a:r>
              <a:rPr lang="en-US" altLang="zh-CN" sz="2400" dirty="0"/>
              <a:t>-</a:t>
            </a:r>
            <a:r>
              <a:rPr lang="zh-CN" altLang="en-US" sz="2400" dirty="0"/>
              <a:t>逻辑分离方案在基于</a:t>
            </a:r>
            <a:r>
              <a:rPr lang="en-US" altLang="zh-CN" sz="2400" dirty="0"/>
              <a:t>NVM</a:t>
            </a:r>
            <a:r>
              <a:rPr lang="zh-CN" altLang="en-US" sz="2400" dirty="0"/>
              <a:t>的安全逻辑操作中会引入长延迟</a:t>
            </a:r>
            <a:r>
              <a:rPr lang="en-US" altLang="zh-CN" sz="2400" dirty="0"/>
              <a:t>(</a:t>
            </a:r>
            <a:r>
              <a:rPr lang="zh-CN" altLang="en-US" sz="2400" dirty="0"/>
              <a:t>两个周期</a:t>
            </a:r>
            <a:r>
              <a:rPr lang="en-US" altLang="zh-CN" sz="2400" dirty="0"/>
              <a:t>:</a:t>
            </a:r>
            <a:r>
              <a:rPr lang="zh-CN" altLang="en-US" sz="2400" dirty="0"/>
              <a:t>宽</a:t>
            </a:r>
            <a:r>
              <a:rPr lang="en-US" altLang="zh-CN" sz="2400" dirty="0"/>
              <a:t>IO</a:t>
            </a:r>
            <a:r>
              <a:rPr lang="zh-CN" altLang="en-US" sz="2400" dirty="0"/>
              <a:t>存储器读取</a:t>
            </a:r>
            <a:r>
              <a:rPr lang="en-US" altLang="zh-CN" sz="2400" dirty="0"/>
              <a:t>+</a:t>
            </a:r>
            <a:r>
              <a:rPr lang="zh-CN" altLang="en-US" sz="2400" dirty="0"/>
              <a:t>触发器</a:t>
            </a:r>
            <a:r>
              <a:rPr lang="en-US" altLang="zh-CN" sz="2400" dirty="0"/>
              <a:t>(FF)</a:t>
            </a:r>
            <a:r>
              <a:rPr lang="zh-CN" altLang="en-US" sz="2400" dirty="0"/>
              <a:t>移位</a:t>
            </a:r>
            <a:r>
              <a:rPr lang="en-US" altLang="zh-CN" sz="2400" dirty="0"/>
              <a:t>/</a:t>
            </a:r>
            <a:r>
              <a:rPr lang="zh-CN" altLang="en-US" sz="2400" dirty="0"/>
              <a:t>旋转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4</a:t>
            </a:r>
            <a:r>
              <a:rPr lang="zh-CN" altLang="en-US" sz="2400" dirty="0"/>
              <a:t>、旨在保护非易失存储器</a:t>
            </a:r>
            <a:r>
              <a:rPr lang="en-US" altLang="zh-CN" sz="2400" dirty="0"/>
              <a:t>(NVM)</a:t>
            </a:r>
            <a:r>
              <a:rPr lang="zh-CN" altLang="en-US" sz="2400" dirty="0"/>
              <a:t>数据的传统逻辑锁定方案容易受到逆向工程攻击，导致安全密钥的泄露。</a:t>
            </a:r>
          </a:p>
        </p:txBody>
      </p:sp>
    </p:spTree>
    <p:extLst>
      <p:ext uri="{BB962C8B-B14F-4D97-AF65-F5344CB8AC3E}">
        <p14:creationId xmlns:p14="http://schemas.microsoft.com/office/powerpoint/2010/main" val="1444884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A32EBE-7CDE-9065-9479-6E19191A4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/>
              <a:t>高带宽的</a:t>
            </a:r>
            <a:r>
              <a:rPr lang="en-US" altLang="zh-CN" dirty="0"/>
              <a:t>CSA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615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48045B-A7F6-E05B-DDEC-94C109818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/>
              <a:t>常见的读取模式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AA647E-4469-F9AF-CACB-C1E788CB4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543" y="1270958"/>
            <a:ext cx="4077419" cy="5440393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6CEE92-543C-534A-835D-7912A7A27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48" b="55640"/>
          <a:stretch/>
        </p:blipFill>
        <p:spPr>
          <a:xfrm>
            <a:off x="4830891" y="1907875"/>
            <a:ext cx="7361110" cy="30422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412AC1-6E42-363A-B582-07A0CADF7DA1}"/>
              </a:ext>
            </a:extLst>
          </p:cNvPr>
          <p:cNvSpPr txBox="1"/>
          <p:nvPr/>
        </p:nvSpPr>
        <p:spPr>
          <a:xfrm>
            <a:off x="626853" y="1800045"/>
            <a:ext cx="40314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、并行读取</a:t>
            </a:r>
            <a:endParaRPr lang="en-US" altLang="zh-CN" sz="2400" dirty="0"/>
          </a:p>
          <a:p>
            <a:r>
              <a:rPr lang="zh-CN" altLang="en-US" sz="2400" dirty="0"/>
              <a:t>需要</a:t>
            </a:r>
            <a:r>
              <a:rPr lang="en-US" altLang="zh-CN" sz="2400" dirty="0"/>
              <a:t>8</a:t>
            </a:r>
            <a:r>
              <a:rPr lang="zh-CN" altLang="en-US" sz="2400" dirty="0"/>
              <a:t>个</a:t>
            </a:r>
            <a:r>
              <a:rPr lang="en-US" altLang="zh-CN" sz="2400" dirty="0"/>
              <a:t>I</a:t>
            </a:r>
            <a:r>
              <a:rPr lang="en-US" altLang="zh-CN" sz="2400" baseline="-25000" dirty="0"/>
              <a:t>REF</a:t>
            </a:r>
            <a:r>
              <a:rPr lang="zh-CN" altLang="en-US" sz="2400" dirty="0"/>
              <a:t>，经过</a:t>
            </a:r>
            <a:r>
              <a:rPr lang="en-US" altLang="zh-CN" sz="2400" dirty="0"/>
              <a:t>8</a:t>
            </a:r>
            <a:r>
              <a:rPr lang="zh-CN" altLang="en-US" sz="2400" dirty="0"/>
              <a:t>个</a:t>
            </a:r>
            <a:r>
              <a:rPr lang="en-US" altLang="zh-CN" sz="2400" dirty="0"/>
              <a:t>CSA</a:t>
            </a:r>
            <a:r>
              <a:rPr lang="zh-CN" altLang="en-US" sz="2400" dirty="0"/>
              <a:t>，在</a:t>
            </a:r>
            <a:r>
              <a:rPr lang="en-US" altLang="zh-CN" sz="2400" dirty="0"/>
              <a:t>1</a:t>
            </a:r>
            <a:r>
              <a:rPr lang="zh-CN" altLang="en-US" sz="2400" dirty="0"/>
              <a:t>个</a:t>
            </a:r>
            <a:r>
              <a:rPr lang="en-US" altLang="zh-CN" sz="2400" dirty="0"/>
              <a:t>cycle</a:t>
            </a:r>
            <a:r>
              <a:rPr lang="zh-CN" altLang="en-US" sz="2400" dirty="0"/>
              <a:t>内完成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、顺序读取</a:t>
            </a:r>
            <a:endParaRPr lang="en-US" altLang="zh-CN" sz="2400" dirty="0"/>
          </a:p>
          <a:p>
            <a:r>
              <a:rPr lang="zh-CN" altLang="en-US" sz="2400" dirty="0"/>
              <a:t>需要</a:t>
            </a:r>
            <a:r>
              <a:rPr lang="en-US" altLang="zh-CN" sz="2400" dirty="0"/>
              <a:t>1</a:t>
            </a:r>
            <a:r>
              <a:rPr lang="zh-CN" altLang="en-US" sz="2400" dirty="0"/>
              <a:t>个</a:t>
            </a:r>
            <a:r>
              <a:rPr lang="en-US" altLang="zh-CN" sz="2400" dirty="0"/>
              <a:t>I</a:t>
            </a:r>
            <a:r>
              <a:rPr lang="en-US" altLang="zh-CN" sz="2400" baseline="-25000" dirty="0"/>
              <a:t>REF</a:t>
            </a:r>
            <a:r>
              <a:rPr lang="zh-CN" altLang="en-US" sz="2400" dirty="0"/>
              <a:t>，经过</a:t>
            </a:r>
            <a:r>
              <a:rPr lang="en-US" altLang="zh-CN" sz="2400" dirty="0"/>
              <a:t>1</a:t>
            </a:r>
            <a:r>
              <a:rPr lang="zh-CN" altLang="en-US" sz="2400" dirty="0"/>
              <a:t>个</a:t>
            </a:r>
            <a:r>
              <a:rPr lang="en-US" altLang="zh-CN" sz="2400" dirty="0"/>
              <a:t>CSA</a:t>
            </a:r>
            <a:r>
              <a:rPr lang="zh-CN" altLang="en-US" sz="2400" dirty="0"/>
              <a:t>，在</a:t>
            </a:r>
            <a:r>
              <a:rPr lang="en-US" altLang="zh-CN" sz="2400" dirty="0"/>
              <a:t>8</a:t>
            </a:r>
            <a:r>
              <a:rPr lang="zh-CN" altLang="en-US" sz="2400" dirty="0"/>
              <a:t>个</a:t>
            </a:r>
            <a:r>
              <a:rPr lang="en-US" altLang="zh-CN" sz="2400" dirty="0"/>
              <a:t>cycle</a:t>
            </a:r>
            <a:r>
              <a:rPr lang="zh-CN" altLang="en-US" sz="2400" dirty="0"/>
              <a:t>内完成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、提出的新读取方式</a:t>
            </a:r>
            <a:endParaRPr lang="en-US" altLang="zh-CN" sz="2400" dirty="0"/>
          </a:p>
          <a:p>
            <a:r>
              <a:rPr lang="zh-CN" altLang="en-US" sz="2400" dirty="0"/>
              <a:t>需要两个</a:t>
            </a:r>
            <a:r>
              <a:rPr lang="en-US" altLang="zh-CN" sz="2400" dirty="0"/>
              <a:t>I</a:t>
            </a:r>
            <a:r>
              <a:rPr lang="en-US" altLang="zh-CN" sz="2400" baseline="-25000" dirty="0"/>
              <a:t>REF</a:t>
            </a:r>
            <a:r>
              <a:rPr lang="en-US" altLang="zh-CN" sz="2400" dirty="0"/>
              <a:t>(</a:t>
            </a:r>
            <a:r>
              <a:rPr lang="en-US" altLang="zh-CN" sz="2400" b="1" dirty="0"/>
              <a:t>I</a:t>
            </a:r>
            <a:r>
              <a:rPr lang="en-US" altLang="zh-CN" sz="2400" b="1" baseline="-25000" dirty="0"/>
              <a:t>REF_P</a:t>
            </a:r>
            <a:r>
              <a:rPr lang="zh-CN" altLang="en-US" sz="2400" dirty="0"/>
              <a:t>和</a:t>
            </a:r>
            <a:r>
              <a:rPr lang="en-US" altLang="zh-CN" sz="2400" b="1" dirty="0"/>
              <a:t>I</a:t>
            </a:r>
            <a:r>
              <a:rPr lang="en-US" altLang="zh-CN" sz="2400" b="1" baseline="-25000" dirty="0"/>
              <a:t>REF_AP</a:t>
            </a:r>
            <a:r>
              <a:rPr lang="en-US" altLang="zh-CN" sz="2400" dirty="0"/>
              <a:t>)</a:t>
            </a:r>
            <a:r>
              <a:rPr lang="zh-CN" altLang="en-US" sz="2400" dirty="0"/>
              <a:t>，经过一个</a:t>
            </a:r>
            <a:r>
              <a:rPr lang="en-US" altLang="zh-CN" sz="2400" dirty="0"/>
              <a:t>CSA</a:t>
            </a:r>
            <a:r>
              <a:rPr lang="zh-CN" altLang="en-US" sz="2400" dirty="0"/>
              <a:t>，在</a:t>
            </a:r>
            <a:r>
              <a:rPr lang="en-US" altLang="zh-CN" sz="2400" dirty="0"/>
              <a:t>1</a:t>
            </a:r>
            <a:r>
              <a:rPr lang="zh-CN" altLang="en-US" sz="2400" dirty="0"/>
              <a:t>个</a:t>
            </a:r>
            <a:r>
              <a:rPr lang="en-US" altLang="zh-CN" sz="2400" dirty="0"/>
              <a:t>cycle</a:t>
            </a:r>
            <a:r>
              <a:rPr lang="zh-CN" altLang="en-US" sz="2400" dirty="0"/>
              <a:t>内完成</a:t>
            </a:r>
          </a:p>
        </p:txBody>
      </p:sp>
    </p:spTree>
    <p:extLst>
      <p:ext uri="{BB962C8B-B14F-4D97-AF65-F5344CB8AC3E}">
        <p14:creationId xmlns:p14="http://schemas.microsoft.com/office/powerpoint/2010/main" val="514587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784BC-AF2C-8479-7E66-EBA7AB513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/>
              <a:t>高带宽读取模式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5C5B43-D3B9-1B2D-1746-C68F197D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986" y="1961070"/>
            <a:ext cx="4278702" cy="443442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BL</a:t>
            </a:r>
            <a:r>
              <a:rPr lang="zh-CN" altLang="en-US" dirty="0"/>
              <a:t>充电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2</a:t>
            </a:r>
            <a:r>
              <a:rPr lang="zh-CN" altLang="en-US" dirty="0"/>
              <a:t>、四路电流采样</a:t>
            </a:r>
            <a:r>
              <a:rPr lang="en-US" altLang="zh-CN" dirty="0"/>
              <a:t>(3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P</a:t>
            </a:r>
            <a:r>
              <a:rPr lang="zh-CN" altLang="en-US" dirty="0"/>
              <a:t>，</a:t>
            </a:r>
            <a:r>
              <a:rPr lang="en-US" altLang="zh-CN" dirty="0"/>
              <a:t>AP)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3</a:t>
            </a:r>
            <a:r>
              <a:rPr lang="zh-CN" altLang="en-US" dirty="0"/>
              <a:t>、四路电流相减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4</a:t>
            </a:r>
            <a:r>
              <a:rPr lang="zh-CN" altLang="en-US" dirty="0"/>
              <a:t>、提取两个</a:t>
            </a:r>
            <a:r>
              <a:rPr lang="en-US" altLang="zh-CN" dirty="0"/>
              <a:t>bit</a:t>
            </a:r>
            <a:r>
              <a:rPr lang="zh-CN" altLang="en-US" dirty="0"/>
              <a:t>数据，锁存，将两路参考电流复用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921684-19BF-5A0B-953A-8FCE2A23E5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025"/>
          <a:stretch/>
        </p:blipFill>
        <p:spPr>
          <a:xfrm>
            <a:off x="4724688" y="1961070"/>
            <a:ext cx="7467312" cy="383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81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CFEAD-7820-05F5-5D9A-589B08BA1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/>
              <a:t>读取过程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A0D412-B94C-9C57-1B4E-6ECC5D3E8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007" y="0"/>
            <a:ext cx="9706993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FEEB29-23D9-0028-A7BD-77D7DE55B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47" y="0"/>
            <a:ext cx="4611358" cy="32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D7D764-3C4B-88DF-0551-744A4254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435" y="0"/>
            <a:ext cx="8404565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E28FE71-D95A-5338-76D3-BCF48BEB0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/>
              <a:t>预读取的处理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4C86C1-8A88-FC01-E0FE-203A9C16B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54" y="1605786"/>
            <a:ext cx="4048665" cy="4971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、位线置</a:t>
            </a:r>
            <a:r>
              <a:rPr lang="en-US" altLang="zh-CN" sz="2400" dirty="0"/>
              <a:t>0</a:t>
            </a:r>
            <a:r>
              <a:rPr lang="zh-CN" altLang="en-US" sz="2400" dirty="0"/>
              <a:t>方案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初始置</a:t>
            </a:r>
            <a:r>
              <a:rPr lang="en-US" altLang="zh-CN" sz="2400" dirty="0"/>
              <a:t>0</a:t>
            </a:r>
            <a:r>
              <a:rPr lang="zh-CN" altLang="en-US" sz="2400" dirty="0"/>
              <a:t>，预充电阶段呢充电置高，时间较长。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2</a:t>
            </a:r>
            <a:r>
              <a:rPr lang="zh-CN" altLang="en-US" sz="2400" dirty="0"/>
              <a:t>、位线置高方案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初始置</a:t>
            </a:r>
            <a:r>
              <a:rPr lang="en-US" altLang="zh-CN" sz="2400" dirty="0"/>
              <a:t>VRD</a:t>
            </a:r>
            <a:r>
              <a:rPr lang="zh-CN" altLang="en-US" sz="2400" dirty="0"/>
              <a:t>，预读取阶段放电，时间稍短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3</a:t>
            </a:r>
            <a:r>
              <a:rPr lang="zh-CN" altLang="en-US" sz="2400" dirty="0"/>
              <a:t>、中点位线方案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初始置中间电压</a:t>
            </a:r>
            <a:r>
              <a:rPr lang="en-US" altLang="zh-CN" sz="2400" dirty="0"/>
              <a:t>VMID</a:t>
            </a:r>
            <a:r>
              <a:rPr lang="zh-CN" altLang="en-US" sz="2400" dirty="0"/>
              <a:t>，不同状态充放电情况不同，时间最短。</a:t>
            </a:r>
          </a:p>
        </p:txBody>
      </p:sp>
    </p:spTree>
    <p:extLst>
      <p:ext uri="{BB962C8B-B14F-4D97-AF65-F5344CB8AC3E}">
        <p14:creationId xmlns:p14="http://schemas.microsoft.com/office/powerpoint/2010/main" val="2397626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83FF5-0DD2-EF5F-197E-2B1F1300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/>
              <a:t>支持移位和旋转操作的</a:t>
            </a:r>
            <a:r>
              <a:rPr lang="en-US" altLang="zh-CN" dirty="0"/>
              <a:t>NSRF</a:t>
            </a:r>
            <a:r>
              <a:rPr lang="zh-CN" altLang="en-US" dirty="0"/>
              <a:t>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8F7C64-131B-57E5-797E-EBA785E91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NSRF</a:t>
            </a:r>
            <a:r>
              <a:rPr lang="zh-CN" altLang="en-US" dirty="0"/>
              <a:t>：</a:t>
            </a:r>
            <a:r>
              <a:rPr lang="en-US" altLang="zh-CN" dirty="0"/>
              <a:t>near-memory shift and rotate functionality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Shift</a:t>
            </a:r>
            <a:r>
              <a:rPr lang="zh-CN" altLang="en-US" dirty="0"/>
              <a:t>：移位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Rotate</a:t>
            </a:r>
            <a:r>
              <a:rPr lang="zh-CN" altLang="en-US" dirty="0"/>
              <a:t>：循环移位</a:t>
            </a:r>
          </a:p>
        </p:txBody>
      </p:sp>
    </p:spTree>
    <p:extLst>
      <p:ext uri="{BB962C8B-B14F-4D97-AF65-F5344CB8AC3E}">
        <p14:creationId xmlns:p14="http://schemas.microsoft.com/office/powerpoint/2010/main" val="681001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9333CB-455C-0835-14C0-9DEDE8EEB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/>
              <a:t>支持移位和旋转操作的</a:t>
            </a:r>
            <a:r>
              <a:rPr lang="en-US" altLang="zh-CN" dirty="0"/>
              <a:t>NSRF</a:t>
            </a:r>
            <a:r>
              <a:rPr lang="zh-CN" altLang="en-US" dirty="0"/>
              <a:t>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6FF611-4CFD-86A6-6E91-E71F84698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155" y="1743569"/>
            <a:ext cx="5694872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dirty="0"/>
              <a:t>在各类安全加密算法中，广泛的运用了移位和旋转操作。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在之前的工作中，移位和旋转操作所需的大量多路复用器</a:t>
            </a:r>
            <a:r>
              <a:rPr lang="en-US" altLang="zh-CN" dirty="0"/>
              <a:t>(MUX)</a:t>
            </a:r>
            <a:r>
              <a:rPr lang="zh-CN" altLang="en-US" dirty="0"/>
              <a:t>和广泛的布线导致了相当大的面积开销，并且缺乏许多安全相关算法所需的可配置性。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所提出的</a:t>
            </a:r>
            <a:r>
              <a:rPr lang="en-US" altLang="zh-CN" dirty="0"/>
              <a:t>NSRF</a:t>
            </a:r>
            <a:r>
              <a:rPr lang="zh-CN" altLang="en-US" dirty="0"/>
              <a:t>通过在</a:t>
            </a:r>
            <a:r>
              <a:rPr lang="en-US" altLang="zh-CN" dirty="0"/>
              <a:t>D</a:t>
            </a:r>
            <a:r>
              <a:rPr lang="zh-CN" altLang="en-US" dirty="0"/>
              <a:t>触发器</a:t>
            </a:r>
            <a:r>
              <a:rPr lang="en-US" altLang="zh-CN" dirty="0"/>
              <a:t>(DFF)</a:t>
            </a:r>
            <a:r>
              <a:rPr lang="zh-CN" altLang="en-US" dirty="0"/>
              <a:t>链中使用输出缓冲器中的</a:t>
            </a:r>
            <a:r>
              <a:rPr lang="en-US" altLang="zh-CN" dirty="0"/>
              <a:t>OTL</a:t>
            </a:r>
            <a:r>
              <a:rPr lang="zh-CN" altLang="en-US" dirty="0"/>
              <a:t>作为主锁存器，支持低功耗和低面积开销的数字电路进行多位移位和旋转配置。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72AB23-BED5-64BF-E4E0-E2D9B17F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78" t="25577" r="48400" b="9929"/>
          <a:stretch/>
        </p:blipFill>
        <p:spPr>
          <a:xfrm>
            <a:off x="6316821" y="1325563"/>
            <a:ext cx="5753395" cy="518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13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1413</Words>
  <Application>Microsoft Office PowerPoint</Application>
  <PresentationFormat>宽屏</PresentationFormat>
  <Paragraphs>102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一种具有近内存移位旋转功能和42.6GB/s读取带宽的22纳米1Mb  1024位读取数据保护STT-MRAM宏，适用于安全感知移动设备</vt:lpstr>
      <vt:lpstr>STT-MRAM宏设计的主要挑战</vt:lpstr>
      <vt:lpstr>高带宽的CSA</vt:lpstr>
      <vt:lpstr>常见的读取模式</vt:lpstr>
      <vt:lpstr>高带宽读取模式</vt:lpstr>
      <vt:lpstr>读取过程</vt:lpstr>
      <vt:lpstr>预读取的处理</vt:lpstr>
      <vt:lpstr>支持移位和旋转操作的NSRF方案</vt:lpstr>
      <vt:lpstr>支持移位和旋转操作的NSRF方案</vt:lpstr>
      <vt:lpstr>支持移位和旋转操作的NSRF方案</vt:lpstr>
      <vt:lpstr>支持移位和旋转操作的NSRF方案</vt:lpstr>
      <vt:lpstr>RXMDP</vt:lpstr>
      <vt:lpstr>提出的保护结构</vt:lpstr>
      <vt:lpstr>提出的保护结构 ——密钥更新模式</vt:lpstr>
      <vt:lpstr>安全访问模式</vt:lpstr>
      <vt:lpstr>密钥重置模式</vt:lpstr>
      <vt:lpstr>RXMDP工作逻辑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秋旸 徐</dc:creator>
  <cp:lastModifiedBy>秋旸 徐</cp:lastModifiedBy>
  <cp:revision>5</cp:revision>
  <dcterms:created xsi:type="dcterms:W3CDTF">2025-01-07T05:07:32Z</dcterms:created>
  <dcterms:modified xsi:type="dcterms:W3CDTF">2025-01-17T08:54:13Z</dcterms:modified>
</cp:coreProperties>
</file>